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64" r:id="rId4"/>
    <p:sldId id="263" r:id="rId5"/>
    <p:sldId id="262" r:id="rId6"/>
    <p:sldId id="261" r:id="rId7"/>
    <p:sldId id="265" r:id="rId8"/>
    <p:sldId id="260" r:id="rId9"/>
    <p:sldId id="258" r:id="rId10"/>
    <p:sldId id="259" r:id="rId11"/>
    <p:sldId id="266" r:id="rId12"/>
    <p:sldId id="271" r:id="rId13"/>
    <p:sldId id="270" r:id="rId14"/>
    <p:sldId id="269" r:id="rId15"/>
    <p:sldId id="278" r:id="rId16"/>
    <p:sldId id="267" r:id="rId17"/>
    <p:sldId id="268" r:id="rId18"/>
    <p:sldId id="273" r:id="rId19"/>
    <p:sldId id="274" r:id="rId20"/>
    <p:sldId id="272" r:id="rId21"/>
    <p:sldId id="275" r:id="rId22"/>
    <p:sldId id="276" r:id="rId23"/>
    <p:sldId id="27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698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956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549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5725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141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847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421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622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303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039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587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144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265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993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154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14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42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2857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st Dramatic music ever!!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5669" y="5741838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,,</a:t>
            </a:r>
            <a:r>
              <a:rPr lang="en-US" dirty="0" err="1"/>
              <a:t>Jie</a:t>
            </a:r>
            <a:r>
              <a:rPr lang="en-US" dirty="0"/>
              <a:t> k</a:t>
            </a:r>
            <a:r>
              <a:rPr lang="lt-LT" dirty="0" err="1"/>
              <a:t>ūrė</a:t>
            </a:r>
            <a:r>
              <a:rPr lang="lt-LT" dirty="0"/>
              <a:t> Lietuvą“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41493" y="4928330"/>
            <a:ext cx="3108536" cy="1655762"/>
          </a:xfrm>
        </p:spPr>
        <p:txBody>
          <a:bodyPr/>
          <a:lstStyle/>
          <a:p>
            <a:endParaRPr lang="lt-LT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75516"/>
      </p:ext>
    </p:extLst>
  </p:cSld>
  <p:clrMapOvr>
    <a:masterClrMapping/>
  </p:clrMapOvr>
  <p:transition spd="slow" advTm="421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effectLst/>
              </a:rPr>
              <a:t>Motiejus Valančius</a:t>
            </a:r>
            <a:br>
              <a:rPr lang="lt-LT" dirty="0">
                <a:effectLst/>
              </a:rPr>
            </a:br>
            <a:r>
              <a:rPr lang="lt-LT" sz="2000" dirty="0">
                <a:effectLst/>
              </a:rPr>
              <a:t> (1801-1875)</a:t>
            </a:r>
            <a:endParaRPr lang="lt-LT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3"/>
            <a:ext cx="10353762" cy="1215547"/>
          </a:xfrm>
        </p:spPr>
        <p:txBody>
          <a:bodyPr>
            <a:normAutofit fontScale="47500" lnSpcReduction="20000"/>
          </a:bodyPr>
          <a:lstStyle/>
          <a:p>
            <a:r>
              <a:rPr lang="lt-LT" sz="6000" i="1" dirty="0">
                <a:latin typeface="+mj-lt"/>
              </a:rPr>
              <a:t>„</a:t>
            </a:r>
            <a:r>
              <a:rPr lang="lt-LT" sz="6000" i="1" dirty="0">
                <a:effectLst/>
                <a:latin typeface="+mj-lt"/>
              </a:rPr>
              <a:t>Vyskupas skatino mūsų žmones skaityti lietuviškai. Tai didelis jo nuopelnas mūsų kultūrai, jos ateičiai.“</a:t>
            </a:r>
            <a:br>
              <a:rPr lang="lt-LT" sz="6000" i="1" dirty="0">
                <a:effectLst/>
                <a:latin typeface="+mj-lt"/>
              </a:rPr>
            </a:br>
            <a:br>
              <a:rPr lang="lt-LT" dirty="0">
                <a:effectLst/>
              </a:rPr>
            </a:br>
            <a:endParaRPr lang="lt-L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455" y="3089189"/>
            <a:ext cx="2450440" cy="338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28663"/>
      </p:ext>
    </p:extLst>
  </p:cSld>
  <p:clrMapOvr>
    <a:masterClrMapping/>
  </p:clrMapOvr>
  <p:transition spd="slow" advTm="585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>
                <a:effectLst/>
              </a:rPr>
              <a:t>Emilija </a:t>
            </a:r>
            <a:r>
              <a:rPr lang="lt-LT" dirty="0" err="1">
                <a:effectLst/>
              </a:rPr>
              <a:t>Pliaterytė</a:t>
            </a:r>
            <a:br>
              <a:rPr lang="lt-LT" dirty="0">
                <a:effectLst/>
              </a:rPr>
            </a:br>
            <a:r>
              <a:rPr lang="lt-LT" dirty="0">
                <a:effectLst/>
              </a:rPr>
              <a:t> </a:t>
            </a:r>
            <a:r>
              <a:rPr lang="lt-LT" sz="2200" dirty="0">
                <a:effectLst/>
              </a:rPr>
              <a:t>(1806-1831)</a:t>
            </a:r>
            <a:br>
              <a:rPr lang="lt-LT" dirty="0">
                <a:effectLst/>
              </a:rPr>
            </a:b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1256736"/>
          </a:xfrm>
        </p:spPr>
        <p:txBody>
          <a:bodyPr>
            <a:normAutofit/>
          </a:bodyPr>
          <a:lstStyle/>
          <a:p>
            <a:r>
              <a:rPr lang="lt-LT" sz="2400" i="1" dirty="0">
                <a:latin typeface="+mj-lt"/>
              </a:rPr>
              <a:t>„</a:t>
            </a:r>
            <a:r>
              <a:rPr lang="nn-NO" sz="2400" i="1" dirty="0">
                <a:latin typeface="+mj-lt"/>
              </a:rPr>
              <a:t>Eikit, jūs dar galite būti naudingi, o aš visvien greit mirsiu.</a:t>
            </a:r>
            <a:r>
              <a:rPr lang="lt-LT" sz="2400" i="1" dirty="0">
                <a:latin typeface="+mj-lt"/>
              </a:rPr>
              <a:t> Aš, kol gyva, kovosiu už tėvynę!”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004" y="3131856"/>
            <a:ext cx="2495341" cy="351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89025"/>
      </p:ext>
    </p:extLst>
  </p:cSld>
  <p:clrMapOvr>
    <a:masterClrMapping/>
  </p:clrMapOvr>
  <p:transition spd="slow" advTm="8174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effectLst/>
              </a:rPr>
              <a:t>Antanas Baranauskas </a:t>
            </a:r>
            <a:br>
              <a:rPr lang="lt-LT" dirty="0">
                <a:effectLst/>
              </a:rPr>
            </a:br>
            <a:r>
              <a:rPr lang="lt-LT" sz="2000" dirty="0">
                <a:effectLst/>
              </a:rPr>
              <a:t>(1835-1902)</a:t>
            </a:r>
            <a:endParaRPr lang="lt-LT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5"/>
            <a:ext cx="10882789" cy="1578012"/>
          </a:xfrm>
        </p:spPr>
        <p:txBody>
          <a:bodyPr>
            <a:normAutofit/>
          </a:bodyPr>
          <a:lstStyle/>
          <a:p>
            <a:r>
              <a:rPr lang="lt-LT" sz="2400" i="1" dirty="0">
                <a:latin typeface="+mj-lt"/>
              </a:rPr>
              <a:t>„Kalba yra žmogaus dvasios organas, žmogaus minties ir jausmo išraiška, siejantis laiką ir erdvę, vienijantis visas kartas ir asmenybes.“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868" y="3552103"/>
            <a:ext cx="2235613" cy="307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1434"/>
      </p:ext>
    </p:extLst>
  </p:cSld>
  <p:clrMapOvr>
    <a:masterClrMapping/>
  </p:clrMapOvr>
  <p:transition spd="slow" advTm="6461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Jurgis Bielinis</a:t>
            </a:r>
            <a:br>
              <a:rPr lang="lt-LT" dirty="0"/>
            </a:br>
            <a:r>
              <a:rPr lang="lt-LT" sz="2000" dirty="0">
                <a:effectLst/>
              </a:rPr>
              <a:t>(1846-1918)</a:t>
            </a:r>
            <a:endParaRPr lang="lt-LT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1479158"/>
          </a:xfrm>
        </p:spPr>
        <p:txBody>
          <a:bodyPr>
            <a:noAutofit/>
          </a:bodyPr>
          <a:lstStyle/>
          <a:p>
            <a:r>
              <a:rPr lang="lt-LT" sz="2400" i="1" dirty="0">
                <a:latin typeface="+mj-lt"/>
              </a:rPr>
              <a:t>„</a:t>
            </a:r>
            <a:r>
              <a:rPr lang="lt-LT" sz="2400" i="1" dirty="0" err="1">
                <a:latin typeface="+mj-lt"/>
              </a:rPr>
              <a:t>Knygnešystė</a:t>
            </a:r>
            <a:r>
              <a:rPr lang="lt-LT" sz="2400" i="1" dirty="0">
                <a:latin typeface="+mj-lt"/>
              </a:rPr>
              <a:t>- „ne vien tautinė savigyna, bet ir veiksmas, ugdęs tautos savimonę, brandinęs jos visuomenines politines ir kultūrines nuostatas “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274" y="3267868"/>
            <a:ext cx="2990802" cy="349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19456"/>
      </p:ext>
    </p:extLst>
  </p:cSld>
  <p:clrMapOvr>
    <a:masterClrMapping/>
  </p:clrMapOvr>
  <p:transition spd="slow" advTm="8231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Petras Vileišis</a:t>
            </a:r>
            <a:br>
              <a:rPr lang="lt-LT" dirty="0"/>
            </a:br>
            <a:r>
              <a:rPr lang="lt-LT" sz="2000" dirty="0">
                <a:effectLst/>
              </a:rPr>
              <a:t>(1851-1926)</a:t>
            </a:r>
            <a:endParaRPr lang="lt-LT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3"/>
            <a:ext cx="10353762" cy="1054415"/>
          </a:xfrm>
        </p:spPr>
        <p:txBody>
          <a:bodyPr>
            <a:noAutofit/>
          </a:bodyPr>
          <a:lstStyle/>
          <a:p>
            <a:r>
              <a:rPr lang="lt-LT" sz="2400" i="1" dirty="0">
                <a:latin typeface="+mj-lt"/>
              </a:rPr>
              <a:t>„Anais spaudos draudimo laikais man gėda buvo, kad mes neturim spaudos, ir aš kovojau, kad spaudą atgautumėm.“</a:t>
            </a:r>
            <a:endParaRPr lang="lt-LT" sz="24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550" y="3224619"/>
            <a:ext cx="2358249" cy="347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23097"/>
      </p:ext>
    </p:extLst>
  </p:cSld>
  <p:clrMapOvr>
    <a:masterClrMapping/>
  </p:clrMapOvr>
  <p:transition spd="slow" advTm="7658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Jonas Basanavičius</a:t>
            </a:r>
            <a:br>
              <a:rPr lang="lt-LT" dirty="0"/>
            </a:br>
            <a:r>
              <a:rPr lang="lt-LT" sz="2000" dirty="0"/>
              <a:t>(1851-1927)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1248498"/>
          </a:xfrm>
        </p:spPr>
        <p:txBody>
          <a:bodyPr>
            <a:noAutofit/>
          </a:bodyPr>
          <a:lstStyle/>
          <a:p>
            <a:r>
              <a:rPr lang="lt-LT" sz="2400" i="1" dirty="0">
                <a:latin typeface="+mj-lt"/>
              </a:rPr>
              <a:t>„Tai buvo didis Tėvynės meilės Mokytojas. </a:t>
            </a:r>
            <a:r>
              <a:rPr lang="lt-LT" sz="2400" i="1" dirty="0">
                <a:effectLst/>
                <a:latin typeface="+mj-lt"/>
              </a:rPr>
              <a:t>Lenkams atplėšus Vilnių, Basanavičius, nors paliegęs kūnu, bet milžinas dvasia, liko sostinės sargyboje.“</a:t>
            </a:r>
            <a:br>
              <a:rPr lang="lt-LT" sz="2400" i="1" dirty="0">
                <a:effectLst/>
                <a:latin typeface="+mj-lt"/>
              </a:rPr>
            </a:br>
            <a:endParaRPr lang="lt-LT" sz="2400" i="1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436" y="3632886"/>
            <a:ext cx="5454478" cy="295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7289"/>
      </p:ext>
    </p:extLst>
  </p:cSld>
  <p:clrMapOvr>
    <a:masterClrMapping/>
  </p:clrMapOvr>
  <p:transition spd="slow" advTm="8175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effectLst/>
              </a:rPr>
              <a:t>Vincas Kudirka </a:t>
            </a:r>
            <a:br>
              <a:rPr lang="lt-LT" dirty="0">
                <a:effectLst/>
              </a:rPr>
            </a:br>
            <a:r>
              <a:rPr lang="lt-LT" sz="2000" dirty="0">
                <a:effectLst/>
              </a:rPr>
              <a:t>(1858-1899)</a:t>
            </a:r>
            <a:endParaRPr lang="lt-LT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3"/>
            <a:ext cx="10353762" cy="1470921"/>
          </a:xfrm>
        </p:spPr>
        <p:txBody>
          <a:bodyPr>
            <a:noAutofit/>
          </a:bodyPr>
          <a:lstStyle/>
          <a:p>
            <a:r>
              <a:rPr lang="lt-LT" sz="2400" i="1" dirty="0">
                <a:latin typeface="+mj-lt"/>
              </a:rPr>
              <a:t>„</a:t>
            </a:r>
            <a:r>
              <a:rPr lang="lt-LT" sz="2400" i="1" dirty="0">
                <a:effectLst/>
                <a:latin typeface="+mj-lt"/>
              </a:rPr>
              <a:t>Tik mažai yra žinančiųjų, koks spalvingas, pasiaukojantis Lietuvai buvo šio žmogaus asmeninis gyvenimas. Jis – Lietuvos tautinio atgimimo šauklys“</a:t>
            </a:r>
            <a:br>
              <a:rPr lang="lt-LT" sz="2400" dirty="0">
                <a:effectLst/>
                <a:latin typeface="+mj-lt"/>
              </a:rPr>
            </a:br>
            <a:endParaRPr lang="lt-LT" sz="24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312" y="3475376"/>
            <a:ext cx="2468726" cy="314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15450"/>
      </p:ext>
    </p:extLst>
  </p:cSld>
  <p:clrMapOvr>
    <a:masterClrMapping/>
  </p:clrMapOvr>
  <p:transition spd="slow" advTm="698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>
                <a:effectLst/>
              </a:rPr>
              <a:t>Jonas Jablonskis </a:t>
            </a:r>
            <a:br>
              <a:rPr lang="lt-LT" dirty="0">
                <a:effectLst/>
              </a:rPr>
            </a:br>
            <a:r>
              <a:rPr lang="lt-LT" sz="2200" dirty="0">
                <a:effectLst/>
              </a:rPr>
              <a:t>(1860-1930)</a:t>
            </a:r>
            <a:br>
              <a:rPr lang="lt-LT" dirty="0">
                <a:effectLst/>
              </a:rPr>
            </a:b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1602725"/>
          </a:xfrm>
        </p:spPr>
        <p:txBody>
          <a:bodyPr>
            <a:normAutofit/>
          </a:bodyPr>
          <a:lstStyle/>
          <a:p>
            <a:r>
              <a:rPr lang="lt-LT" sz="2400" i="1" dirty="0">
                <a:latin typeface="+mj-lt"/>
              </a:rPr>
              <a:t>„Tautos dainų kalba – neišsakoma galybė. Ji žmogaus širdį veria, gaivina, žmogų į aukštybes kelia, ir klausomės jos – nemurmėdami, </a:t>
            </a:r>
            <a:r>
              <a:rPr lang="lt-LT" sz="2400" i="1" dirty="0" err="1">
                <a:latin typeface="+mj-lt"/>
              </a:rPr>
              <a:t>grožėdamies</a:t>
            </a:r>
            <a:r>
              <a:rPr lang="lt-LT" sz="2400" i="1" dirty="0">
                <a:latin typeface="+mj-lt"/>
              </a:rPr>
              <a:t>.“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386" y="3554132"/>
            <a:ext cx="3180578" cy="299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6503"/>
      </p:ext>
    </p:extLst>
  </p:cSld>
  <p:clrMapOvr>
    <a:masterClrMapping/>
  </p:clrMapOvr>
  <p:transition spd="slow" advTm="9071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>
                <a:effectLst/>
              </a:rPr>
              <a:t>Maironis</a:t>
            </a:r>
            <a:br>
              <a:rPr lang="lt-LT" dirty="0">
                <a:effectLst/>
              </a:rPr>
            </a:br>
            <a:r>
              <a:rPr lang="lt-LT" dirty="0">
                <a:effectLst/>
              </a:rPr>
              <a:t> </a:t>
            </a:r>
            <a:r>
              <a:rPr lang="lt-LT" sz="2200" dirty="0">
                <a:effectLst/>
              </a:rPr>
              <a:t>(1862-1932)</a:t>
            </a:r>
            <a:br>
              <a:rPr lang="lt-LT" sz="2200" dirty="0">
                <a:effectLst/>
              </a:rPr>
            </a:br>
            <a:endParaRPr lang="lt-LT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1759244"/>
          </a:xfrm>
        </p:spPr>
        <p:txBody>
          <a:bodyPr>
            <a:noAutofit/>
          </a:bodyPr>
          <a:lstStyle/>
          <a:p>
            <a:r>
              <a:rPr lang="lt-LT" sz="2400" i="1" dirty="0">
                <a:latin typeface="+mj-lt"/>
              </a:rPr>
              <a:t>„Įsiklausydamas į garbių žmonių mintis jaučiu, kad man reikia Maironio – kaip nuodugnaus patikrinimo, ką būtina įtvirtinti savyje, kad neliktum vien dulke gyvenimo begalybėje.“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888" y="3677963"/>
            <a:ext cx="3607573" cy="287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67578"/>
      </p:ext>
    </p:extLst>
  </p:cSld>
  <p:clrMapOvr>
    <a:masterClrMapping/>
  </p:clrMapOvr>
  <p:transition spd="slow" advTm="8669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Juozas Tumas-</a:t>
            </a:r>
            <a:r>
              <a:rPr lang="lt-LT" dirty="0">
                <a:effectLst/>
              </a:rPr>
              <a:t>VAIŽGANTAS</a:t>
            </a:r>
            <a:br>
              <a:rPr lang="lt-LT" dirty="0">
                <a:effectLst/>
              </a:rPr>
            </a:br>
            <a:r>
              <a:rPr lang="lt-LT" sz="2000" dirty="0">
                <a:effectLst/>
              </a:rPr>
              <a:t>( 1869-1933)</a:t>
            </a:r>
            <a:endParaRPr lang="lt-LT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1347352"/>
          </a:xfrm>
        </p:spPr>
        <p:txBody>
          <a:bodyPr>
            <a:normAutofit/>
          </a:bodyPr>
          <a:lstStyle/>
          <a:p>
            <a:r>
              <a:rPr lang="lt-LT" sz="2400" i="1" dirty="0">
                <a:effectLst/>
                <a:latin typeface="+mj-lt"/>
              </a:rPr>
              <a:t>„Vaižgantas – žymi modernios lietuvių literatūros susiformavimą, tą, ką jis pats vadino virsmu „iš natūros į kultūrą“.</a:t>
            </a:r>
          </a:p>
          <a:p>
            <a:endParaRPr lang="lt-L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1215" y="3285535"/>
            <a:ext cx="2018920" cy="332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57096"/>
      </p:ext>
    </p:extLst>
  </p:cSld>
  <p:clrMapOvr>
    <a:masterClrMapping/>
  </p:clrMapOvr>
  <p:transition spd="slow" advTm="5542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Mindaugas</a:t>
            </a:r>
            <a:br>
              <a:rPr lang="lt-LT" dirty="0"/>
            </a:br>
            <a:r>
              <a:rPr lang="lt-LT" sz="2000" dirty="0"/>
              <a:t>(</a:t>
            </a:r>
            <a:r>
              <a:rPr lang="lt-LT" sz="2000" dirty="0">
                <a:effectLst/>
              </a:rPr>
              <a:t>1200-1263)</a:t>
            </a:r>
            <a:endParaRPr lang="lt-LT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5072" y="1997208"/>
            <a:ext cx="10353762" cy="894272"/>
          </a:xfrm>
        </p:spPr>
        <p:txBody>
          <a:bodyPr>
            <a:normAutofit/>
          </a:bodyPr>
          <a:lstStyle/>
          <a:p>
            <a:r>
              <a:rPr lang="lt-LT" sz="2400" i="1" dirty="0">
                <a:latin typeface="+mj-lt"/>
              </a:rPr>
              <a:t>„Mindaugo pasiekimai lėmė visą tolimesnę Lietuvos istoriją”.</a:t>
            </a:r>
          </a:p>
          <a:p>
            <a:endParaRPr lang="lt-L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418" y="3107724"/>
            <a:ext cx="2996513" cy="299651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55398"/>
      </p:ext>
    </p:extLst>
  </p:cSld>
  <p:clrMapOvr>
    <a:masterClrMapping/>
  </p:clrMapOvr>
  <p:transition spd="slow" advTm="502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effectLst/>
              </a:rPr>
              <a:t>Mikalojus K</a:t>
            </a:r>
            <a:r>
              <a:rPr lang="lt-LT" dirty="0"/>
              <a:t>onstantinas</a:t>
            </a:r>
            <a:r>
              <a:rPr lang="lt-LT" dirty="0">
                <a:effectLst/>
              </a:rPr>
              <a:t> Čiurlionis</a:t>
            </a:r>
            <a:br>
              <a:rPr lang="lt-LT" dirty="0">
                <a:effectLst/>
              </a:rPr>
            </a:br>
            <a:r>
              <a:rPr lang="lt-LT" dirty="0">
                <a:effectLst/>
              </a:rPr>
              <a:t> </a:t>
            </a:r>
            <a:r>
              <a:rPr lang="lt-LT" sz="2000" dirty="0">
                <a:effectLst/>
              </a:rPr>
              <a:t>(1875-1911)</a:t>
            </a:r>
            <a:endParaRPr lang="lt-LT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1396890"/>
          </a:xfrm>
        </p:spPr>
        <p:txBody>
          <a:bodyPr>
            <a:noAutofit/>
          </a:bodyPr>
          <a:lstStyle/>
          <a:p>
            <a:r>
              <a:rPr lang="lt-LT" sz="2400" i="1" dirty="0">
                <a:effectLst/>
                <a:latin typeface="+mj-lt"/>
              </a:rPr>
              <a:t>„</a:t>
            </a:r>
            <a:r>
              <a:rPr lang="lt-LT" sz="2400" i="1" dirty="0">
                <a:latin typeface="+mj-lt"/>
              </a:rPr>
              <a:t>Muzika – tai Dievo pasiuntinys, atsiųstas judinti švelniausias ir geriausias mūsų sielos stygas, raminti širdis, suvargusias gyvenimo rūpesčiuose.“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566" y="3550619"/>
            <a:ext cx="2158217" cy="304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10623"/>
      </p:ext>
    </p:extLst>
  </p:cSld>
  <p:clrMapOvr>
    <a:masterClrMapping/>
  </p:clrMapOvr>
  <p:transition spd="slow" advTm="6385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effectLst/>
              </a:rPr>
              <a:t>Jonas Biliūnas </a:t>
            </a:r>
            <a:br>
              <a:rPr lang="lt-LT" dirty="0">
                <a:effectLst/>
              </a:rPr>
            </a:br>
            <a:r>
              <a:rPr lang="lt-LT" sz="2000" dirty="0">
                <a:effectLst/>
              </a:rPr>
              <a:t>(1879-1907)</a:t>
            </a:r>
            <a:endParaRPr lang="lt-LT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3"/>
            <a:ext cx="10353762" cy="1421493"/>
          </a:xfrm>
        </p:spPr>
        <p:txBody>
          <a:bodyPr>
            <a:normAutofit/>
          </a:bodyPr>
          <a:lstStyle/>
          <a:p>
            <a:r>
              <a:rPr lang="lt-LT" sz="2400" i="1" dirty="0">
                <a:latin typeface="+mj-lt"/>
              </a:rPr>
              <a:t>„Jis parašė publicistinių straipsnių, eilėraščių, bandė ir prozą, kurioje kalba apie sunkią darbininkų padėtį, vaizduoja gegužės    1-osios streiką Liepojos mieste.“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011" y="3611795"/>
            <a:ext cx="2071328" cy="29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52591"/>
      </p:ext>
    </p:extLst>
  </p:cSld>
  <p:clrMapOvr>
    <a:masterClrMapping/>
  </p:clrMapOvr>
  <p:transition spd="slow" advTm="6799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effectLst/>
              </a:rPr>
              <a:t>Vincas Krėvė </a:t>
            </a:r>
            <a:br>
              <a:rPr lang="lt-LT" dirty="0">
                <a:effectLst/>
              </a:rPr>
            </a:br>
            <a:r>
              <a:rPr lang="lt-LT" sz="2000" dirty="0">
                <a:effectLst/>
              </a:rPr>
              <a:t>(1882-1954)</a:t>
            </a:r>
            <a:endParaRPr lang="lt-LT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1454444"/>
          </a:xfrm>
        </p:spPr>
        <p:txBody>
          <a:bodyPr>
            <a:normAutofit/>
          </a:bodyPr>
          <a:lstStyle/>
          <a:p>
            <a:r>
              <a:rPr lang="lt-LT" sz="2400" i="1" dirty="0">
                <a:latin typeface="+mj-lt"/>
              </a:rPr>
              <a:t>„Svarbiausias gyvenimo uždavinys - išgyventi taip amžių, kad savo darbais nenuskriaustum kitų ir nepriverstum jų kentėti.”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247" y="3274045"/>
            <a:ext cx="2258855" cy="320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8607"/>
      </p:ext>
    </p:extLst>
  </p:cSld>
  <p:clrMapOvr>
    <a:masterClrMapping/>
  </p:clrMapOvr>
  <p:transition spd="slow" advTm="4834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effectLst/>
              </a:rPr>
              <a:t>Mykolas Biržiška</a:t>
            </a:r>
            <a:br>
              <a:rPr lang="lt-LT" dirty="0">
                <a:effectLst/>
              </a:rPr>
            </a:br>
            <a:r>
              <a:rPr lang="lt-LT" sz="2000" dirty="0">
                <a:effectLst/>
              </a:rPr>
              <a:t>(1882-1962)</a:t>
            </a:r>
            <a:endParaRPr lang="lt-LT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3"/>
            <a:ext cx="10353762" cy="1610963"/>
          </a:xfrm>
        </p:spPr>
        <p:txBody>
          <a:bodyPr>
            <a:normAutofit/>
          </a:bodyPr>
          <a:lstStyle/>
          <a:p>
            <a:r>
              <a:rPr lang="lt-LT" sz="2400" i="1" dirty="0">
                <a:latin typeface="+mj-lt"/>
              </a:rPr>
              <a:t>„Jis nebuvo geras oratorius, bet buvo labai daug ir nuosekliai dirbantis žmogus. Dar būdamas gimnazistu, jis seneliui rašė, kad tik dirbdamas jaučiasi laimingas.“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559" y="3707026"/>
            <a:ext cx="2132232" cy="288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56557"/>
      </p:ext>
    </p:extLst>
  </p:cSld>
  <p:clrMapOvr>
    <a:masterClrMapping/>
  </p:clrMapOvr>
  <p:transition spd="slow" advTm="9605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effectLst/>
              </a:rPr>
              <a:t>Gediminas </a:t>
            </a:r>
            <a:br>
              <a:rPr lang="lt-LT" dirty="0">
                <a:effectLst/>
              </a:rPr>
            </a:br>
            <a:r>
              <a:rPr lang="lt-LT" sz="2000" dirty="0">
                <a:effectLst/>
              </a:rPr>
              <a:t>(1275-1341)</a:t>
            </a:r>
            <a:endParaRPr lang="lt-LT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787179"/>
          </a:xfrm>
        </p:spPr>
        <p:txBody>
          <a:bodyPr>
            <a:noAutofit/>
          </a:bodyPr>
          <a:lstStyle/>
          <a:p>
            <a:r>
              <a:rPr lang="lt-LT" sz="2400" i="1" dirty="0">
                <a:latin typeface="+mj-lt"/>
              </a:rPr>
              <a:t>Valdant Gediminui ne tik atsirado nauja, garbinga sostinė, bet ir suklestėjo, išaugo kiti svarbūs Lietuvos miestai –Trakai, Kernavė, Kaunas.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643" y="3351254"/>
            <a:ext cx="2993279" cy="310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1685"/>
      </p:ext>
    </p:extLst>
  </p:cSld>
  <p:clrMapOvr>
    <a:masterClrMapping/>
  </p:clrMapOvr>
  <p:transition spd="slow" advTm="8837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effectLst/>
              </a:rPr>
              <a:t>Jogaila</a:t>
            </a:r>
            <a:br>
              <a:rPr lang="lt-LT" dirty="0">
                <a:effectLst/>
              </a:rPr>
            </a:br>
            <a:r>
              <a:rPr lang="lt-LT" sz="2000" dirty="0">
                <a:effectLst/>
              </a:rPr>
              <a:t>(1348-1434)</a:t>
            </a:r>
            <a:endParaRPr lang="lt-LT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943698"/>
          </a:xfrm>
        </p:spPr>
        <p:txBody>
          <a:bodyPr>
            <a:noAutofit/>
          </a:bodyPr>
          <a:lstStyle/>
          <a:p>
            <a:r>
              <a:rPr lang="lt-LT" sz="2400" i="1" dirty="0">
                <a:latin typeface="+mj-lt"/>
              </a:rPr>
              <a:t>„Tai jis su Vytautu suprato krikšto svarbą ir pasirinko krikštą priimti iš Lenkijos.“</a:t>
            </a:r>
            <a:endParaRPr lang="lt-LT" sz="24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856" y="3199905"/>
            <a:ext cx="2596382" cy="325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29677"/>
      </p:ext>
    </p:extLst>
  </p:cSld>
  <p:clrMapOvr>
    <a:masterClrMapping/>
  </p:clrMapOvr>
  <p:transition spd="slow" advTm="6341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>
                <a:effectLst/>
              </a:rPr>
              <a:t>Abraomas Kulvietis</a:t>
            </a:r>
            <a:br>
              <a:rPr lang="lt-LT" dirty="0">
                <a:effectLst/>
              </a:rPr>
            </a:br>
            <a:r>
              <a:rPr lang="lt-LT" sz="2200" dirty="0">
                <a:effectLst/>
              </a:rPr>
              <a:t>(1509-1545)</a:t>
            </a:r>
            <a:br>
              <a:rPr lang="lt-LT" dirty="0">
                <a:effectLst/>
              </a:rPr>
            </a:b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1454444"/>
          </a:xfrm>
        </p:spPr>
        <p:txBody>
          <a:bodyPr>
            <a:noAutofit/>
          </a:bodyPr>
          <a:lstStyle/>
          <a:p>
            <a:r>
              <a:rPr lang="lt-LT" sz="2400" i="1" dirty="0">
                <a:latin typeface="+mj-lt"/>
              </a:rPr>
              <a:t>„Yra daug išsimokslinusių lietuvių, kurie galėtų būti naudingi valstybei... Skaudu, kad, trokšdami dirbti saviems, dabar dirbame svetimiems.“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115" y="3397614"/>
            <a:ext cx="5740743" cy="26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15712"/>
      </p:ext>
    </p:extLst>
  </p:cSld>
  <p:clrMapOvr>
    <a:masterClrMapping/>
  </p:clrMapOvr>
  <p:transition spd="slow" advTm="7806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effectLst/>
              </a:rPr>
              <a:t>ŽYGIMANTAS AUGUSTAS</a:t>
            </a:r>
            <a:br>
              <a:rPr lang="lt-LT" dirty="0">
                <a:effectLst/>
              </a:rPr>
            </a:br>
            <a:r>
              <a:rPr lang="lt-LT" sz="2000" dirty="0">
                <a:effectLst/>
              </a:rPr>
              <a:t>(1520-1572)</a:t>
            </a:r>
            <a:endParaRPr lang="lt-LT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4" y="1980735"/>
            <a:ext cx="10353762" cy="1289687"/>
          </a:xfrm>
        </p:spPr>
        <p:txBody>
          <a:bodyPr>
            <a:noAutofit/>
          </a:bodyPr>
          <a:lstStyle/>
          <a:p>
            <a:r>
              <a:rPr lang="lt-LT" sz="2400" i="1" dirty="0">
                <a:latin typeface="+mj-lt"/>
              </a:rPr>
              <a:t>„Mūsų sostinė jo laikais žydėjo. Čia buvo Didžiojo kunigaikščio būstinė, čia gyveno svetimųjų valstybių atstovai, lankėsi šaunūs svečiai ir turtingi pirkliai iš tolimųjų kraštų.“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1282" y="3410465"/>
            <a:ext cx="2390438" cy="329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74998"/>
      </p:ext>
    </p:extLst>
  </p:cSld>
  <p:clrMapOvr>
    <a:masterClrMapping/>
  </p:clrMapOvr>
  <p:transition spd="slow" advTm="10899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effectLst/>
              </a:rPr>
              <a:t>Mikalojus Daukša</a:t>
            </a:r>
            <a:br>
              <a:rPr lang="lt-LT" dirty="0">
                <a:effectLst/>
              </a:rPr>
            </a:br>
            <a:r>
              <a:rPr lang="lt-LT" sz="2000" dirty="0">
                <a:effectLst/>
              </a:rPr>
              <a:t>(1527-1613)</a:t>
            </a:r>
            <a:endParaRPr lang="lt-LT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1009601"/>
          </a:xfrm>
        </p:spPr>
        <p:txBody>
          <a:bodyPr>
            <a:normAutofit/>
          </a:bodyPr>
          <a:lstStyle/>
          <a:p>
            <a:r>
              <a:rPr lang="lt-LT" sz="2400" i="1" dirty="0">
                <a:latin typeface="+mj-lt"/>
              </a:rPr>
              <a:t>„Kalba yra meilės ryšys, vienybės motina, pilietiškumo tėvas, valstybės sargas.“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846" y="3105665"/>
            <a:ext cx="23812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51608"/>
      </p:ext>
    </p:extLst>
  </p:cSld>
  <p:clrMapOvr>
    <a:masterClrMapping/>
  </p:clrMapOvr>
  <p:transition spd="slow" advTm="556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effectLst/>
              </a:rPr>
              <a:t>Laurynas Stuoka-Gucevičius </a:t>
            </a:r>
            <a:br>
              <a:rPr lang="lt-LT" dirty="0">
                <a:effectLst/>
              </a:rPr>
            </a:br>
            <a:r>
              <a:rPr lang="lt-LT" sz="2000" dirty="0">
                <a:effectLst/>
              </a:rPr>
              <a:t>(1753-1798)</a:t>
            </a:r>
            <a:endParaRPr lang="lt-LT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778941"/>
          </a:xfrm>
        </p:spPr>
        <p:txBody>
          <a:bodyPr>
            <a:normAutofit/>
          </a:bodyPr>
          <a:lstStyle/>
          <a:p>
            <a:r>
              <a:rPr lang="lt-LT" sz="2400" i="1" dirty="0">
                <a:latin typeface="+mj-lt"/>
              </a:rPr>
              <a:t>„Jis lietuviškojo klasicizmo architektūros pradininkas.“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980" y="3035148"/>
            <a:ext cx="2516105" cy="327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69507"/>
      </p:ext>
    </p:extLst>
  </p:cSld>
  <p:clrMapOvr>
    <a:masterClrMapping/>
  </p:clrMapOvr>
  <p:transition spd="slow" advTm="6835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effectLst/>
              </a:rPr>
              <a:t>Simonas Daukantas </a:t>
            </a:r>
            <a:br>
              <a:rPr lang="lt-LT" dirty="0">
                <a:effectLst/>
              </a:rPr>
            </a:br>
            <a:r>
              <a:rPr lang="lt-LT" sz="2000" dirty="0">
                <a:effectLst/>
              </a:rPr>
              <a:t>(1793-1864) </a:t>
            </a:r>
            <a:endParaRPr lang="lt-LT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980762"/>
            <a:ext cx="10353762" cy="1619201"/>
          </a:xfrm>
        </p:spPr>
        <p:txBody>
          <a:bodyPr>
            <a:noAutofit/>
          </a:bodyPr>
          <a:lstStyle/>
          <a:p>
            <a:r>
              <a:rPr lang="lt-LT" sz="2400" i="1" dirty="0">
                <a:latin typeface="+mj-lt"/>
              </a:rPr>
              <a:t>„Tas yra žinomu, jog </a:t>
            </a:r>
            <a:r>
              <a:rPr lang="lt-LT" sz="2400" i="1" dirty="0" err="1">
                <a:latin typeface="+mj-lt"/>
              </a:rPr>
              <a:t>svietas</a:t>
            </a:r>
            <a:r>
              <a:rPr lang="lt-LT" sz="2400" i="1" dirty="0">
                <a:latin typeface="+mj-lt"/>
              </a:rPr>
              <a:t> [žmonės] buvo </a:t>
            </a:r>
            <a:r>
              <a:rPr lang="lt-LT" sz="2400" i="1" dirty="0" err="1">
                <a:latin typeface="+mj-lt"/>
              </a:rPr>
              <a:t>liuosas</a:t>
            </a:r>
            <a:r>
              <a:rPr lang="lt-LT" sz="2400" i="1" dirty="0">
                <a:latin typeface="+mj-lt"/>
              </a:rPr>
              <a:t> iki paskuojų gadynių, ir be </a:t>
            </a:r>
            <a:r>
              <a:rPr lang="lt-LT" sz="2400" i="1" dirty="0" err="1">
                <a:latin typeface="+mj-lt"/>
              </a:rPr>
              <a:t>svieto</a:t>
            </a:r>
            <a:r>
              <a:rPr lang="lt-LT" sz="2400" i="1" dirty="0">
                <a:latin typeface="+mj-lt"/>
              </a:rPr>
              <a:t> pritarimo ir žinios ne vien didysis kunigaikštis, bet ir pats kūrėjų kūrėjas [aukščiausias žynys] nieko nedrįso veikti lietos reikaluose. Kas yra teisingu, nesgi kas neša naštą, tas turi žinoti, dėl ko ją neša.“ </a:t>
            </a:r>
            <a:endParaRPr lang="lt-LT" sz="24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345" y="3945953"/>
            <a:ext cx="2178660" cy="259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47720"/>
      </p:ext>
    </p:extLst>
  </p:cSld>
  <p:clrMapOvr>
    <a:masterClrMapping/>
  </p:clrMapOvr>
  <p:transition spd="slow" advTm="16084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265</TotalTime>
  <Words>670</Words>
  <Application>Microsoft Office PowerPoint</Application>
  <PresentationFormat>Widescreen</PresentationFormat>
  <Paragraphs>45</Paragraphs>
  <Slides>23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Century Gothic</vt:lpstr>
      <vt:lpstr>Wingdings 3</vt:lpstr>
      <vt:lpstr>Ion</vt:lpstr>
      <vt:lpstr>,,Jie kūrė Lietuvą“</vt:lpstr>
      <vt:lpstr>Mindaugas (1200-1263)</vt:lpstr>
      <vt:lpstr>Gediminas  (1275-1341)</vt:lpstr>
      <vt:lpstr>Jogaila (1348-1434)</vt:lpstr>
      <vt:lpstr>Abraomas Kulvietis (1509-1545) </vt:lpstr>
      <vt:lpstr>ŽYGIMANTAS AUGUSTAS (1520-1572)</vt:lpstr>
      <vt:lpstr>Mikalojus Daukša (1527-1613)</vt:lpstr>
      <vt:lpstr>Laurynas Stuoka-Gucevičius  (1753-1798)</vt:lpstr>
      <vt:lpstr>Simonas Daukantas  (1793-1864) </vt:lpstr>
      <vt:lpstr>Motiejus Valančius  (1801-1875)</vt:lpstr>
      <vt:lpstr>Emilija Pliaterytė  (1806-1831) </vt:lpstr>
      <vt:lpstr>Antanas Baranauskas  (1835-1902)</vt:lpstr>
      <vt:lpstr>Jurgis Bielinis (1846-1918)</vt:lpstr>
      <vt:lpstr>Petras Vileišis (1851-1926)</vt:lpstr>
      <vt:lpstr>Jonas Basanavičius (1851-1927)</vt:lpstr>
      <vt:lpstr>Vincas Kudirka  (1858-1899)</vt:lpstr>
      <vt:lpstr>Jonas Jablonskis  (1860-1930) </vt:lpstr>
      <vt:lpstr>Maironis  (1862-1932) </vt:lpstr>
      <vt:lpstr>Juozas Tumas-VAIŽGANTAS ( 1869-1933)</vt:lpstr>
      <vt:lpstr>Mikalojus Konstantinas Čiurlionis  (1875-1911)</vt:lpstr>
      <vt:lpstr>Jonas Biliūnas  (1879-1907)</vt:lpstr>
      <vt:lpstr>Vincas Krėvė  (1882-1954)</vt:lpstr>
      <vt:lpstr>Mykolas Biržiška (1882-1962)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,,Jie sukūrė Lietuvą“</dc:title>
  <dc:creator>namams</dc:creator>
  <cp:lastModifiedBy>Sigita K.</cp:lastModifiedBy>
  <cp:revision>30</cp:revision>
  <dcterms:created xsi:type="dcterms:W3CDTF">2019-01-26T13:26:09Z</dcterms:created>
  <dcterms:modified xsi:type="dcterms:W3CDTF">2024-12-06T20:21:36Z</dcterms:modified>
</cp:coreProperties>
</file>